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07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0397E-4A2D-4F5C-B71E-86179BCAA44A}" type="datetimeFigureOut">
              <a:rPr lang="ru-RU"/>
              <a:pPr>
                <a:defRPr/>
              </a:pPr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D306E-8169-482A-ACE9-F970F74F90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CE13D-2DC0-44DE-A736-39ADDD247000}" type="datetimeFigureOut">
              <a:rPr lang="ru-RU"/>
              <a:pPr>
                <a:defRPr/>
              </a:pPr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2D600-61C9-4B80-B937-B678BAE442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52110-35A0-41C1-B713-905B4155B477}" type="datetimeFigureOut">
              <a:rPr lang="ru-RU"/>
              <a:pPr>
                <a:defRPr/>
              </a:pPr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BF500-4ABC-4E57-90FF-3CFD92236D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45BAE-C142-43F9-BD8F-2E6966CBF9FE}" type="datetimeFigureOut">
              <a:rPr lang="ru-RU"/>
              <a:pPr>
                <a:defRPr/>
              </a:pPr>
              <a:t>28.09.2016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B8341-A554-4DC8-8121-D3A938F83B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3149B-6773-4D00-99BA-5A50972FB446}" type="datetimeFigureOut">
              <a:rPr lang="ru-RU"/>
              <a:pPr>
                <a:defRPr/>
              </a:pPr>
              <a:t>28.09.2016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7AAFE-BEFA-49FB-82D8-136F240402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9262D-B25E-46DD-818E-AE811DD1F60A}" type="datetimeFigureOut">
              <a:rPr lang="ru-RU"/>
              <a:pPr>
                <a:defRPr/>
              </a:pPr>
              <a:t>28.09.2016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B8D71-B6C0-414E-A8E7-675B09FBA9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F0763-15C5-4CA0-8041-16A39C520B07}" type="datetimeFigureOut">
              <a:rPr lang="ru-RU"/>
              <a:pPr>
                <a:defRPr/>
              </a:pPr>
              <a:t>28.09.2016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33323-6EF3-49C4-A4D5-985817D48F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0C75A-44DC-4C78-9583-93B04A527A6B}" type="datetimeFigureOut">
              <a:rPr lang="ru-RU"/>
              <a:pPr>
                <a:defRPr/>
              </a:pPr>
              <a:t>28.09.2016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78E35-7A5A-4922-AAD4-435894A78F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520BD-CE9E-4287-AD5E-4F7F60592CAF}" type="datetimeFigureOut">
              <a:rPr lang="ru-RU"/>
              <a:pPr>
                <a:defRPr/>
              </a:pPr>
              <a:t>28.09.2016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E2BF8-F9C3-4258-B9B3-CF137A91BC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A157E-8EBB-4089-8E79-39DD7C59E6E6}" type="datetimeFigureOut">
              <a:rPr lang="ru-RU"/>
              <a:pPr>
                <a:defRPr/>
              </a:pPr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6F8D6-ECB2-4472-A553-551AD4A5F2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6F43B-3EE4-4B17-9A8B-8D5E70E6E8FA}" type="datetimeFigureOut">
              <a:rPr lang="ru-RU"/>
              <a:pPr>
                <a:defRPr/>
              </a:pPr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115CA-4B52-4BFE-A669-110401BE0A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4282950-5E39-4D97-8788-EA5551BB7F50}" type="datetimeFigureOut">
              <a:rPr lang="ru-RU"/>
              <a:pPr>
                <a:defRPr/>
              </a:pPr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D6B03F-8CB5-4E50-9CBF-FD6BBDFF29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ПРАВОВЫЕ ОСНОВЫ БРАКА И СЕМЬИ</a:t>
            </a: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350" y="3860800"/>
            <a:ext cx="6400800" cy="1752600"/>
          </a:xfrm>
        </p:spPr>
        <p:txBody>
          <a:bodyPr/>
          <a:lstStyle/>
          <a:p>
            <a:pPr algn="r" eaLnBrk="1" hangingPunct="1">
              <a:lnSpc>
                <a:spcPct val="80000"/>
              </a:lnSpc>
            </a:pPr>
            <a:r>
              <a:rPr lang="ru-RU" sz="2000" smtClean="0">
                <a:solidFill>
                  <a:schemeClr val="tx1"/>
                </a:solidFill>
                <a:latin typeface="Times New Roman" pitchFamily="18" charset="0"/>
              </a:rPr>
              <a:t>Учитель истории и обществознания 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2000" smtClean="0">
                <a:solidFill>
                  <a:schemeClr val="tx1"/>
                </a:solidFill>
                <a:latin typeface="Times New Roman" pitchFamily="18" charset="0"/>
              </a:rPr>
              <a:t>МБОУ «Ивановская ООШ»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2000" smtClean="0">
                <a:solidFill>
                  <a:schemeClr val="tx1"/>
                </a:solidFill>
                <a:latin typeface="Times New Roman" pitchFamily="18" charset="0"/>
              </a:rPr>
              <a:t>Бармина  Светлана Борисовна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2000" smtClean="0">
                <a:solidFill>
                  <a:schemeClr val="tx1"/>
                </a:solidFill>
                <a:latin typeface="Times New Roman" pitchFamily="18" charset="0"/>
              </a:rPr>
              <a:t>1 кв.к.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Нормы семейного права зафиксированы</a:t>
            </a:r>
            <a:endParaRPr lang="ru-R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484313"/>
            <a:ext cx="1655762" cy="2520950"/>
          </a:xfrm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975" y="1557338"/>
            <a:ext cx="17272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7538" y="1557338"/>
            <a:ext cx="1944687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75463" y="1557338"/>
            <a:ext cx="1725612" cy="234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Социальный институт брака</a:t>
            </a:r>
          </a:p>
        </p:txBody>
      </p:sp>
      <p:sp>
        <p:nvSpPr>
          <p:cNvPr id="15362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Название вида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Юридический брак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Гражданский брак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Церковный брак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Фиктивный брак</a:t>
            </a:r>
            <a:endParaRPr lang="ru-RU" dirty="0"/>
          </a:p>
        </p:txBody>
      </p:sp>
      <p:sp>
        <p:nvSpPr>
          <p:cNvPr id="15364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Его характеристика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/>
              <a:t>..Добровольный союз мужчины и женщины, заключенный по определённым, установленных законом правилам, для создания семьи.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/>
              <a:t>..Совместное проживание мужчины  и женщины в незарегистрированном на законных основаниях браке, порождающих лишь отношения материнства и отцовства, с определённым объёмом прав.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/>
              <a:t>..Брак в России не  влекущий юридических последствий с точки зрения государства и регулируется только нормами внутри-церковного (канонического) права.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.. 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Права и обязанности родителей</a:t>
            </a:r>
          </a:p>
        </p:txBody>
      </p:sp>
      <p:sp>
        <p:nvSpPr>
          <p:cNvPr id="16386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ru-RU" sz="2000" smtClean="0"/>
              <a:t>Имеют право: воспитывать детей в соответствии  с нормами морали и закона,  дать имя и фамилию,  выбирать формы обучения и образовательные учреждения, защищать и представлять интересы  ребёнка и т.д.</a:t>
            </a:r>
          </a:p>
          <a:p>
            <a:pPr eaLnBrk="1" hangingPunct="1"/>
            <a:r>
              <a:rPr lang="ru-RU" sz="2000" smtClean="0"/>
              <a:t>Обязаны: создать жилищно-бытовые условия, заботится о здоровье ребёнка, обеспечить получение образования и т.д.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484313"/>
            <a:ext cx="3527425" cy="43211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Права и обязанности детей</a:t>
            </a:r>
          </a:p>
        </p:txBody>
      </p:sp>
      <p:sp>
        <p:nvSpPr>
          <p:cNvPr id="17410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ru-RU" sz="1800" smtClean="0"/>
              <a:t>Имеют право:  жить и воспитываться в семье, иметь имя и фамилию,  на бесплатное здравоохранение, на бесплатное образование, на защиту своих интересов, на получение содержания от своих родителей, право выбирать учебные учреждения, имущественные права и т.д.</a:t>
            </a:r>
          </a:p>
          <a:p>
            <a:pPr eaLnBrk="1" hangingPunct="1"/>
            <a:endParaRPr lang="ru-RU" sz="1800" smtClean="0"/>
          </a:p>
          <a:p>
            <a:pPr eaLnBrk="1" hangingPunct="1"/>
            <a:r>
              <a:rPr lang="ru-RU" sz="1800" smtClean="0"/>
              <a:t>Обязаны:  заботится о нетрудоспособных родителях….</a:t>
            </a:r>
          </a:p>
        </p:txBody>
      </p:sp>
      <p:pic>
        <p:nvPicPr>
          <p:cNvPr id="17411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557338"/>
            <a:ext cx="3097212" cy="39592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Эмансипация</a:t>
            </a:r>
            <a:br>
              <a:rPr lang="ru-RU" dirty="0" smtClean="0"/>
            </a:br>
            <a:r>
              <a:rPr lang="ru-RU" dirty="0" smtClean="0"/>
              <a:t>статья 27. Гражданского кодекса</a:t>
            </a:r>
            <a:endParaRPr lang="ru-RU" dirty="0"/>
          </a:p>
        </p:txBody>
      </p:sp>
      <p:sp>
        <p:nvSpPr>
          <p:cNvPr id="1843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000" smtClean="0"/>
              <a:t>1.Несовершеннолетний, достигший 16 лет, может быть объявлен полностью дееспособным, если он работает по трудовому договору, в том числе по контракту или с согласия родителей, усыновителей или попечения, занимается предпринимательской деятельностью.</a:t>
            </a:r>
          </a:p>
          <a:p>
            <a:pPr eaLnBrk="1" hangingPunct="1"/>
            <a:r>
              <a:rPr lang="ru-RU" sz="2000" smtClean="0"/>
              <a:t>Объявление несовершеннолетнего полностью дееспособным (эмансипация) проводится по решению органов опеки и попечительства, с согласия обеих родителей, усыновителей или попечителей, либо при отсутствии такого согласия – по решению суда.</a:t>
            </a:r>
          </a:p>
          <a:p>
            <a:pPr eaLnBrk="1" hangingPunct="1"/>
            <a:r>
              <a:rPr lang="ru-RU" sz="2000" smtClean="0"/>
              <a:t>2. Родители, усыновители и попечители не несут ответственность по обязательствам эмансипированного несовершеннолетнего, в частности по обязательствам, возникшим в следствии причинения им вреда.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6000" smtClean="0"/>
              <a:t>Рефлексия</a:t>
            </a:r>
          </a:p>
        </p:txBody>
      </p:sp>
      <p:sp>
        <p:nvSpPr>
          <p:cNvPr id="1945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5400" smtClean="0"/>
              <a:t>Что знали…</a:t>
            </a:r>
          </a:p>
          <a:p>
            <a:pPr eaLnBrk="1" hangingPunct="1"/>
            <a:r>
              <a:rPr lang="ru-RU" sz="5400" smtClean="0"/>
              <a:t>Что узнали….</a:t>
            </a:r>
          </a:p>
          <a:p>
            <a:pPr eaLnBrk="1" hangingPunct="1"/>
            <a:r>
              <a:rPr lang="ru-RU" sz="5400" smtClean="0"/>
              <a:t>Что нужно повторить…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270</Words>
  <Application>Microsoft Office PowerPoint</Application>
  <PresentationFormat>Экран (4:3)</PresentationFormat>
  <Paragraphs>40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ПРАВОВЫЕ ОСНОВЫ БРАКА И СЕМЬИ</vt:lpstr>
      <vt:lpstr>Нормы семейного права зафиксированы</vt:lpstr>
      <vt:lpstr>Социальный институт брака</vt:lpstr>
      <vt:lpstr>Права и обязанности родителей</vt:lpstr>
      <vt:lpstr>Права и обязанности детей</vt:lpstr>
      <vt:lpstr>Эмансипация статья 27. Гражданского кодекса</vt:lpstr>
      <vt:lpstr>Рефлексия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ПРАВОВЫЕ ОСНОВЫ БРАКА И СЕМЬИ</dc:title>
  <dc:creator>Admin</dc:creator>
  <cp:lastModifiedBy>1</cp:lastModifiedBy>
  <cp:revision>23</cp:revision>
  <dcterms:created xsi:type="dcterms:W3CDTF">2016-09-28T00:01:07Z</dcterms:created>
  <dcterms:modified xsi:type="dcterms:W3CDTF">2016-09-28T08:57:08Z</dcterms:modified>
</cp:coreProperties>
</file>